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69" r:id="rId4"/>
    <p:sldId id="276" r:id="rId5"/>
    <p:sldId id="277" r:id="rId6"/>
    <p:sldId id="279" r:id="rId7"/>
    <p:sldId id="297" r:id="rId8"/>
    <p:sldId id="259" r:id="rId9"/>
    <p:sldId id="295" r:id="rId10"/>
    <p:sldId id="257" r:id="rId11"/>
    <p:sldId id="296" r:id="rId12"/>
    <p:sldId id="288" r:id="rId13"/>
    <p:sldId id="260" r:id="rId14"/>
    <p:sldId id="266" r:id="rId15"/>
    <p:sldId id="264" r:id="rId16"/>
    <p:sldId id="280" r:id="rId17"/>
    <p:sldId id="265" r:id="rId18"/>
    <p:sldId id="289" r:id="rId19"/>
    <p:sldId id="267" r:id="rId20"/>
    <p:sldId id="268" r:id="rId21"/>
    <p:sldId id="270" r:id="rId22"/>
    <p:sldId id="271" r:id="rId23"/>
    <p:sldId id="281" r:id="rId24"/>
    <p:sldId id="290" r:id="rId25"/>
    <p:sldId id="291" r:id="rId26"/>
    <p:sldId id="262" r:id="rId27"/>
    <p:sldId id="275" r:id="rId28"/>
    <p:sldId id="287" r:id="rId29"/>
    <p:sldId id="292" r:id="rId30"/>
    <p:sldId id="293" r:id="rId31"/>
    <p:sldId id="294" r:id="rId32"/>
    <p:sldId id="286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261"/>
            <p14:sldId id="269"/>
            <p14:sldId id="276"/>
            <p14:sldId id="277"/>
            <p14:sldId id="279"/>
            <p14:sldId id="297"/>
            <p14:sldId id="259"/>
            <p14:sldId id="295"/>
            <p14:sldId id="257"/>
            <p14:sldId id="296"/>
            <p14:sldId id="288"/>
            <p14:sldId id="260"/>
            <p14:sldId id="266"/>
            <p14:sldId id="264"/>
            <p14:sldId id="280"/>
            <p14:sldId id="265"/>
            <p14:sldId id="289"/>
            <p14:sldId id="267"/>
            <p14:sldId id="268"/>
            <p14:sldId id="270"/>
            <p14:sldId id="271"/>
            <p14:sldId id="281"/>
            <p14:sldId id="290"/>
            <p14:sldId id="291"/>
            <p14:sldId id="262"/>
            <p14:sldId id="275"/>
            <p14:sldId id="287"/>
            <p14:sldId id="292"/>
            <p14:sldId id="293"/>
            <p14:sldId id="294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4"/>
    <p:restoredTop sz="94682"/>
  </p:normalViewPr>
  <p:slideViewPr>
    <p:cSldViewPr snapToGrid="0" snapToObjects="1">
      <p:cViewPr varScale="1">
        <p:scale>
          <a:sx n="160" d="100"/>
          <a:sy n="160" d="100"/>
        </p:scale>
        <p:origin x="8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42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05-09-2021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hyperlink" Target="https://gallery.shinyapps.io/CLT_mea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llery.shinyapps.io/CLT_mea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utrecht-university.shinyapps.io/SDA_shinyelectionbia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://www.fivethirtyeight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utrecht-university.shinyapps.io/SDA_shinyelectionbia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youtube.com/watch?v=2dAorgAB0I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e Next Total War Is Recreating The Legendary Trojan War - LADbi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3683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sz="8900" b="1" dirty="0">
                <a:solidFill>
                  <a:schemeClr val="bg1"/>
                </a:solidFill>
              </a:rPr>
              <a:t>Survey analysis</a:t>
            </a:r>
            <a:br>
              <a:rPr lang="nl-NL" sz="8900" b="1" dirty="0">
                <a:solidFill>
                  <a:schemeClr val="bg1"/>
                </a:solidFill>
              </a:rPr>
            </a:br>
            <a:r>
              <a:rPr lang="nl-NL" sz="8900" b="1" dirty="0">
                <a:solidFill>
                  <a:schemeClr val="bg1"/>
                </a:solidFill>
              </a:rPr>
              <a:t>week 1</a:t>
            </a:r>
            <a:br>
              <a:rPr lang="nl-NL" sz="8900" b="1" dirty="0">
                <a:solidFill>
                  <a:schemeClr val="bg1"/>
                </a:solidFill>
              </a:rPr>
            </a:br>
            <a:r>
              <a:rPr lang="nl-NL" sz="8900" b="1" dirty="0">
                <a:solidFill>
                  <a:schemeClr val="bg1"/>
                </a:solidFill>
              </a:rPr>
              <a:t>“</a:t>
            </a:r>
            <a:r>
              <a:rPr lang="nl-NL" sz="8900" b="1" dirty="0" err="1">
                <a:solidFill>
                  <a:schemeClr val="bg1"/>
                </a:solidFill>
              </a:rPr>
              <a:t>the</a:t>
            </a:r>
            <a:r>
              <a:rPr lang="nl-NL" sz="8900" b="1" dirty="0">
                <a:solidFill>
                  <a:schemeClr val="bg1"/>
                </a:solidFill>
              </a:rPr>
              <a:t> </a:t>
            </a:r>
            <a:r>
              <a:rPr lang="nl-NL" sz="8900" b="1" dirty="0" err="1">
                <a:solidFill>
                  <a:schemeClr val="bg1"/>
                </a:solidFill>
              </a:rPr>
              <a:t>inference</a:t>
            </a:r>
            <a:r>
              <a:rPr lang="nl-NL" sz="8900" b="1" dirty="0">
                <a:solidFill>
                  <a:schemeClr val="bg1"/>
                </a:solidFill>
              </a:rPr>
              <a:t> wars</a:t>
            </a:r>
            <a:r>
              <a:rPr lang="nl-NL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/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Lugtig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1936 </a:t>
            </a:r>
            <a:r>
              <a:rPr lang="nl-NL" dirty="0" err="1"/>
              <a:t>Literary</a:t>
            </a:r>
            <a:r>
              <a:rPr lang="nl-NL" dirty="0"/>
              <a:t> Digest survey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77956" y="5973179"/>
            <a:ext cx="6033780" cy="1603214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literary</a:t>
            </a:r>
            <a:r>
              <a:rPr lang="nl-NL" dirty="0"/>
              <a:t> Digest</a:t>
            </a:r>
          </a:p>
        </p:txBody>
      </p:sp>
      <p:pic>
        <p:nvPicPr>
          <p:cNvPr id="4098" name="Picture 2" descr="wo Lessons of Sampling Bias from 1936 US Elections | by Ozan Özbey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384" y="3608498"/>
            <a:ext cx="7859616" cy="296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F] &quot;President&quot; Landon and the 1936 Literary Digest Poll: Were Automobile  and 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" y="3567266"/>
            <a:ext cx="4754881" cy="29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 Polling Repo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805" y="1529881"/>
            <a:ext cx="285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Correct result since 1916</a:t>
            </a:r>
          </a:p>
          <a:p>
            <a:r>
              <a:rPr lang="en-US" dirty="0"/>
              <a:t>Sample: 2.4 million people(!)</a:t>
            </a:r>
          </a:p>
          <a:p>
            <a:r>
              <a:rPr lang="en-US" dirty="0"/>
              <a:t>Opt-in sample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962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1936 </a:t>
            </a:r>
            <a:r>
              <a:rPr lang="nl-NL" dirty="0" err="1"/>
              <a:t>Literary</a:t>
            </a:r>
            <a:r>
              <a:rPr lang="nl-NL" dirty="0"/>
              <a:t> Digest survey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77956" y="5973179"/>
            <a:ext cx="6033780" cy="1603214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literary</a:t>
            </a:r>
            <a:r>
              <a:rPr lang="nl-NL" dirty="0"/>
              <a:t> Digest</a:t>
            </a:r>
          </a:p>
        </p:txBody>
      </p:sp>
      <p:pic>
        <p:nvPicPr>
          <p:cNvPr id="4100" name="Picture 4" descr="DF] &quot;President&quot; Landon and the 1936 Literary Digest Poll: Were Automobile  and 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76" y="1690688"/>
            <a:ext cx="7799296" cy="492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Sample: 2.4 million people(!)</a:t>
            </a:r>
          </a:p>
          <a:p>
            <a:r>
              <a:rPr lang="en-US" dirty="0"/>
              <a:t>Opt-in sample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3F3C4F8-C1F5-004E-ABAC-11B5221611C4}"/>
              </a:ext>
            </a:extLst>
          </p:cNvPr>
          <p:cNvSpPr/>
          <p:nvPr/>
        </p:nvSpPr>
        <p:spPr>
          <a:xfrm>
            <a:off x="6510867" y="2667000"/>
            <a:ext cx="5260305" cy="999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94E3C-8AFD-B540-974F-8852EAC7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1936-1948: Quota Sampling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FCD47E-C7FC-1446-8702-F9B456EC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Opt</a:t>
            </a:r>
            <a:r>
              <a:rPr lang="nl-NL" dirty="0"/>
              <a:t>-in sample, but:</a:t>
            </a:r>
          </a:p>
          <a:p>
            <a:pPr lvl="1"/>
            <a:r>
              <a:rPr lang="nl-NL" dirty="0"/>
              <a:t>Record </a:t>
            </a:r>
            <a:r>
              <a:rPr lang="nl-NL" dirty="0" err="1"/>
              <a:t>characteristics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voring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We want a sample of 1000 </a:t>
            </a:r>
            <a:r>
              <a:rPr lang="nl-NL" dirty="0" err="1"/>
              <a:t>respondents</a:t>
            </a:r>
            <a:endParaRPr lang="nl-NL" dirty="0"/>
          </a:p>
          <a:p>
            <a:pPr lvl="1"/>
            <a:r>
              <a:rPr lang="nl-NL" dirty="0"/>
              <a:t>Quota:</a:t>
            </a:r>
          </a:p>
          <a:p>
            <a:pPr lvl="2"/>
            <a:r>
              <a:rPr lang="nl-NL" dirty="0"/>
              <a:t>White, male, </a:t>
            </a:r>
            <a:r>
              <a:rPr lang="nl-NL" dirty="0" err="1"/>
              <a:t>aged</a:t>
            </a:r>
            <a:r>
              <a:rPr lang="nl-NL" dirty="0"/>
              <a:t> 35-54, blue </a:t>
            </a:r>
            <a:r>
              <a:rPr lang="nl-NL" dirty="0" err="1"/>
              <a:t>collar</a:t>
            </a:r>
            <a:r>
              <a:rPr lang="nl-NL" dirty="0"/>
              <a:t> </a:t>
            </a:r>
            <a:r>
              <a:rPr lang="nl-NL" dirty="0" err="1"/>
              <a:t>worker</a:t>
            </a:r>
            <a:r>
              <a:rPr lang="nl-NL" dirty="0"/>
              <a:t> 	5% of </a:t>
            </a:r>
            <a:r>
              <a:rPr lang="nl-NL" dirty="0" err="1"/>
              <a:t>population</a:t>
            </a:r>
            <a:r>
              <a:rPr lang="nl-NL" dirty="0"/>
              <a:t> -&gt; 50 in sample</a:t>
            </a:r>
          </a:p>
          <a:p>
            <a:pPr lvl="2"/>
            <a:r>
              <a:rPr lang="nl-NL" dirty="0"/>
              <a:t>Black, </a:t>
            </a:r>
            <a:r>
              <a:rPr lang="nl-NL" dirty="0" err="1"/>
              <a:t>female</a:t>
            </a:r>
            <a:r>
              <a:rPr lang="nl-NL" dirty="0"/>
              <a:t>, </a:t>
            </a:r>
            <a:r>
              <a:rPr lang="nl-NL" dirty="0" err="1"/>
              <a:t>aged</a:t>
            </a:r>
            <a:r>
              <a:rPr lang="nl-NL" dirty="0"/>
              <a:t> 18-35, in </a:t>
            </a:r>
            <a:r>
              <a:rPr lang="nl-NL" dirty="0" err="1"/>
              <a:t>education</a:t>
            </a:r>
            <a:r>
              <a:rPr lang="nl-NL" dirty="0"/>
              <a:t>		2% of </a:t>
            </a:r>
            <a:r>
              <a:rPr lang="nl-NL" dirty="0" err="1"/>
              <a:t>population</a:t>
            </a:r>
            <a:r>
              <a:rPr lang="nl-NL" dirty="0"/>
              <a:t> -&gt; 20 in sample</a:t>
            </a:r>
          </a:p>
          <a:p>
            <a:pPr lvl="2"/>
            <a:r>
              <a:rPr lang="nl-NL" dirty="0"/>
              <a:t>….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Choice</a:t>
            </a:r>
            <a:r>
              <a:rPr lang="nl-NL" dirty="0"/>
              <a:t> of variables </a:t>
            </a:r>
            <a:r>
              <a:rPr lang="nl-NL" dirty="0" err="1"/>
              <a:t>for</a:t>
            </a:r>
            <a:r>
              <a:rPr lang="nl-NL" dirty="0"/>
              <a:t> quota is important!</a:t>
            </a:r>
          </a:p>
          <a:p>
            <a:pPr lvl="1"/>
            <a:endParaRPr lang="nl-NL" dirty="0"/>
          </a:p>
          <a:p>
            <a:r>
              <a:rPr lang="nl-NL" dirty="0" err="1"/>
              <a:t>Why</a:t>
            </a:r>
            <a:r>
              <a:rPr lang="nl-NL" dirty="0"/>
              <a:t> does </a:t>
            </a:r>
            <a:r>
              <a:rPr lang="nl-NL" dirty="0" err="1"/>
              <a:t>this</a:t>
            </a:r>
            <a:r>
              <a:rPr lang="nl-NL" dirty="0"/>
              <a:t> go wrong in </a:t>
            </a:r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r>
              <a:rPr lang="nl-NL" dirty="0"/>
              <a:t>? --------&gt;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4" descr="lassroom Management Tips for Kids Ministry | Ministry-To-Children">
            <a:extLst>
              <a:ext uri="{FF2B5EF4-FFF2-40B4-BE49-F238E27FC236}">
                <a16:creationId xmlns:a16="http://schemas.microsoft.com/office/drawing/2014/main" id="{BBDD21E1-AE54-E249-BD84-B3B61E8D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18" y="4471636"/>
            <a:ext cx="3585882" cy="23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1948: Truman vs. </a:t>
            </a:r>
            <a:r>
              <a:rPr lang="nl-NL" dirty="0" err="1"/>
              <a:t>Dewey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Gallup</a:t>
            </a:r>
            <a:r>
              <a:rPr lang="nl-NL" dirty="0"/>
              <a:t>, </a:t>
            </a:r>
            <a:r>
              <a:rPr lang="nl-NL" dirty="0" err="1"/>
              <a:t>Roper</a:t>
            </a:r>
            <a:endParaRPr lang="nl-NL" dirty="0"/>
          </a:p>
          <a:p>
            <a:r>
              <a:rPr lang="nl-NL" dirty="0"/>
              <a:t>Quota sample</a:t>
            </a:r>
          </a:p>
          <a:p>
            <a:r>
              <a:rPr lang="nl-NL" dirty="0" err="1"/>
              <a:t>Prediction</a:t>
            </a:r>
            <a:r>
              <a:rPr lang="nl-NL" dirty="0"/>
              <a:t>: +5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Dewey</a:t>
            </a:r>
            <a:endParaRPr lang="nl-NL" dirty="0"/>
          </a:p>
          <a:p>
            <a:r>
              <a:rPr lang="nl-NL" dirty="0" err="1"/>
              <a:t>Result</a:t>
            </a:r>
            <a:r>
              <a:rPr lang="nl-NL" dirty="0"/>
              <a:t>: +5 </a:t>
            </a:r>
            <a:r>
              <a:rPr lang="nl-NL" dirty="0" err="1"/>
              <a:t>for</a:t>
            </a:r>
            <a:r>
              <a:rPr lang="nl-NL" dirty="0"/>
              <a:t> Truman</a:t>
            </a:r>
          </a:p>
          <a:p>
            <a:pPr lvl="1"/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quotas</a:t>
            </a:r>
            <a:endParaRPr lang="nl-NL" dirty="0"/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, race</a:t>
            </a:r>
          </a:p>
          <a:p>
            <a:pPr lvl="1"/>
            <a:r>
              <a:rPr lang="nl-NL" dirty="0"/>
              <a:t>Late </a:t>
            </a:r>
            <a:r>
              <a:rPr lang="nl-NL" dirty="0" err="1"/>
              <a:t>undecideds</a:t>
            </a:r>
            <a:endParaRPr lang="nl-NL" dirty="0"/>
          </a:p>
        </p:txBody>
      </p:sp>
      <p:pic>
        <p:nvPicPr>
          <p:cNvPr id="5122" name="Picture 2" descr="hat Survey Researchers can Learn from Political Pollsters | Insights  Associ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2" y="1278855"/>
            <a:ext cx="7301948" cy="557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58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223" y="0"/>
            <a:ext cx="10515600" cy="1325563"/>
          </a:xfrm>
        </p:spPr>
        <p:txBody>
          <a:bodyPr/>
          <a:lstStyle/>
          <a:p>
            <a:r>
              <a:rPr lang="nl-NL" dirty="0" err="1"/>
              <a:t>Developments</a:t>
            </a:r>
            <a:r>
              <a:rPr lang="nl-NL" dirty="0"/>
              <a:t> in </a:t>
            </a:r>
            <a:r>
              <a:rPr lang="nl-NL" dirty="0" err="1"/>
              <a:t>statistics</a:t>
            </a:r>
            <a:r>
              <a:rPr lang="nl-NL" dirty="0"/>
              <a:t> 1900-1930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Gosset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(Student-T)</a:t>
            </a:r>
          </a:p>
          <a:p>
            <a:endParaRPr lang="nl-NL" dirty="0"/>
          </a:p>
          <a:p>
            <a:r>
              <a:rPr lang="nl-NL" dirty="0"/>
              <a:t>Fisher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Neyman</a:t>
            </a:r>
          </a:p>
        </p:txBody>
      </p:sp>
      <p:sp>
        <p:nvSpPr>
          <p:cNvPr id="5" name="AutoShape 4" descr="gricultural Field Experiments"/>
          <p:cNvSpPr>
            <a:spLocks noChangeAspect="1" noChangeArrowheads="1"/>
          </p:cNvSpPr>
          <p:nvPr/>
        </p:nvSpPr>
        <p:spPr bwMode="auto">
          <a:xfrm>
            <a:off x="5929023" y="3093057"/>
            <a:ext cx="27241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198" name="Picture 6" descr="urable Late Blight Resistance - Spud Sm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01" y="3176695"/>
            <a:ext cx="2894540" cy="192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r Ronald Fisher Lecture | Faculty of Sciences | University of Adela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7" y="3176695"/>
            <a:ext cx="1189594" cy="178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ohn Simon Guggenheim Foundation | Jerzy Ney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8" y="4963035"/>
            <a:ext cx="1811258" cy="18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8" descr="hat are confidence intervals? | Simply Psychology"/>
          <p:cNvSpPr>
            <a:spLocks noChangeAspect="1" noChangeArrowheads="1"/>
          </p:cNvSpPr>
          <p:nvPr/>
        </p:nvSpPr>
        <p:spPr bwMode="auto">
          <a:xfrm>
            <a:off x="0" y="0"/>
            <a:ext cx="2771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212" name="Picture 20" descr="hould Confidence Intervals or Tests of Significance be Used? - The  Analysis Fa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6" y="4954407"/>
            <a:ext cx="3525172" cy="19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6" descr="illiam Sealy Gosset - Wikipedia"/>
          <p:cNvSpPr>
            <a:spLocks noChangeAspect="1" noChangeArrowheads="1"/>
          </p:cNvSpPr>
          <p:nvPr/>
        </p:nvSpPr>
        <p:spPr bwMode="auto">
          <a:xfrm>
            <a:off x="-14374418" y="-21617174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220" name="Picture 28" descr="illiam Sealy Gosset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5" y="1424354"/>
            <a:ext cx="1359985" cy="17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 descr="he Curious Tale of William Sealy Gosset | by Max Pagels | The Hands-on  Advisors | 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90" y="1418683"/>
            <a:ext cx="3149651" cy="175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 descr="ol.com | The Lady Tasting Tea, David Salsburg | 9780805071344 | Boek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790" y="2106706"/>
            <a:ext cx="2260675" cy="34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08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limit </a:t>
            </a:r>
            <a:r>
              <a:rPr lang="nl-NL" dirty="0" err="1"/>
              <a:t>theorem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469"/>
          </a:xfrm>
        </p:spPr>
        <p:txBody>
          <a:bodyPr>
            <a:normAutofit/>
          </a:bodyPr>
          <a:lstStyle/>
          <a:p>
            <a:r>
              <a:rPr lang="nl-NL" dirty="0" err="1"/>
              <a:t>Galton</a:t>
            </a:r>
            <a:r>
              <a:rPr lang="nl-NL" dirty="0"/>
              <a:t> board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Central limit </a:t>
            </a:r>
            <a:r>
              <a:rPr lang="nl-NL" dirty="0" err="1"/>
              <a:t>theorem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4"/>
              </a:rPr>
              <a:t>https://gallery.shinyapps.io/CLT_mean/</a:t>
            </a:r>
            <a:r>
              <a:rPr lang="nl-NL" dirty="0"/>
              <a:t> </a:t>
            </a:r>
          </a:p>
        </p:txBody>
      </p:sp>
      <p:pic>
        <p:nvPicPr>
          <p:cNvPr id="4" name="galton boar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398" y="1825625"/>
            <a:ext cx="5710519" cy="321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2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limit </a:t>
            </a:r>
            <a:r>
              <a:rPr lang="nl-NL" dirty="0" err="1"/>
              <a:t>theorem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469"/>
          </a:xfrm>
        </p:spPr>
        <p:txBody>
          <a:bodyPr>
            <a:normAutofit/>
          </a:bodyPr>
          <a:lstStyle/>
          <a:p>
            <a:r>
              <a:rPr lang="nl-NL" dirty="0" err="1"/>
              <a:t>Galton</a:t>
            </a:r>
            <a:r>
              <a:rPr lang="nl-NL" dirty="0"/>
              <a:t> board</a:t>
            </a:r>
          </a:p>
          <a:p>
            <a:r>
              <a:rPr lang="nl-NL" dirty="0"/>
              <a:t>Central limit </a:t>
            </a:r>
            <a:r>
              <a:rPr lang="nl-NL" dirty="0" err="1"/>
              <a:t>theorem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https://gallery.shinyapps.io/CLT_mean/</a:t>
            </a:r>
            <a:endParaRPr lang="nl-NL" dirty="0"/>
          </a:p>
          <a:p>
            <a:pPr lvl="1"/>
            <a:r>
              <a:rPr lang="nl-NL" dirty="0"/>
              <a:t>The </a:t>
            </a:r>
            <a:r>
              <a:rPr lang="nl-NL" dirty="0" err="1"/>
              <a:t>distribution</a:t>
            </a:r>
            <a:r>
              <a:rPr lang="nl-NL" dirty="0"/>
              <a:t> of means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repeatedly</a:t>
            </a:r>
            <a:r>
              <a:rPr lang="nl-NL" dirty="0"/>
              <a:t> sampling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u="sng" dirty="0" err="1"/>
              <a:t>any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in a </a:t>
            </a:r>
            <a:r>
              <a:rPr lang="nl-NL" u="sng" dirty="0" err="1"/>
              <a:t>normal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r>
              <a:rPr lang="nl-NL" dirty="0" err="1"/>
              <a:t>Law</a:t>
            </a:r>
            <a:r>
              <a:rPr lang="nl-NL" dirty="0"/>
              <a:t> of large  </a:t>
            </a:r>
            <a:r>
              <a:rPr lang="nl-NL" dirty="0" err="1"/>
              <a:t>numbers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become</a:t>
            </a:r>
            <a:r>
              <a:rPr lang="nl-NL" dirty="0"/>
              <a:t> smaller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is.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3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1952 </a:t>
            </a:r>
            <a:r>
              <a:rPr lang="nl-NL" dirty="0" err="1"/>
              <a:t>onwards</a:t>
            </a:r>
            <a:r>
              <a:rPr lang="nl-NL" dirty="0"/>
              <a:t>: Michigan </a:t>
            </a:r>
            <a:r>
              <a:rPr lang="nl-NL" dirty="0" err="1"/>
              <a:t>election</a:t>
            </a:r>
            <a:r>
              <a:rPr lang="nl-NL" dirty="0"/>
              <a:t> studies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Idea: a random sample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dirty="0"/>
              <a:t>2. Frame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elements</a:t>
            </a:r>
            <a:endParaRPr lang="nl-NL" dirty="0"/>
          </a:p>
          <a:p>
            <a:pPr lvl="1"/>
            <a:r>
              <a:rPr lang="nl-NL" dirty="0" err="1"/>
              <a:t>Addresses</a:t>
            </a:r>
            <a:r>
              <a:rPr lang="nl-NL" dirty="0"/>
              <a:t>, </a:t>
            </a:r>
            <a:r>
              <a:rPr lang="nl-NL" dirty="0" err="1"/>
              <a:t>phone-numbers</a:t>
            </a:r>
            <a:r>
              <a:rPr lang="nl-NL" dirty="0"/>
              <a:t>, etc.</a:t>
            </a:r>
          </a:p>
          <a:p>
            <a:r>
              <a:rPr lang="nl-NL" dirty="0"/>
              <a:t>3. Sample </a:t>
            </a:r>
            <a:r>
              <a:rPr lang="nl-NL" dirty="0" err="1"/>
              <a:t>from</a:t>
            </a:r>
            <a:r>
              <a:rPr lang="nl-NL" dirty="0"/>
              <a:t> frame</a:t>
            </a:r>
          </a:p>
          <a:p>
            <a:r>
              <a:rPr lang="nl-NL" dirty="0"/>
              <a:t>4. Response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</a:t>
            </a:r>
          </a:p>
        </p:txBody>
      </p:sp>
      <p:pic>
        <p:nvPicPr>
          <p:cNvPr id="7170" name="Picture 2" descr="istory - ANES | American National Election Stud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859" y="3143250"/>
            <a:ext cx="4762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F8FD060-BF52-4D7E-A97E-2BA23CC9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356" y="4712941"/>
            <a:ext cx="2816266" cy="21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4841F-5AEE-9A4B-8618-5F997476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CFB1BC-2617-8547-AE66-92A5C82D6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4FE5-874E-C643-8A27-C0E54EBF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2" y="1955801"/>
            <a:ext cx="643614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Elements</a:t>
            </a:r>
            <a:r>
              <a:rPr lang="nl-NL" dirty="0"/>
              <a:t> of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Sampling </a:t>
            </a:r>
            <a:r>
              <a:rPr lang="nl-NL" dirty="0" err="1"/>
              <a:t>methods</a:t>
            </a:r>
            <a:r>
              <a:rPr lang="nl-NL" dirty="0"/>
              <a:t>: clustering, </a:t>
            </a:r>
            <a:r>
              <a:rPr lang="nl-NL" dirty="0" err="1"/>
              <a:t>stratification</a:t>
            </a:r>
            <a:endParaRPr lang="nl-NL" dirty="0"/>
          </a:p>
          <a:p>
            <a:pPr lvl="1"/>
            <a:r>
              <a:rPr lang="nl-NL" dirty="0" err="1"/>
              <a:t>Corrections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sampling </a:t>
            </a:r>
            <a:r>
              <a:rPr lang="nl-NL" dirty="0" err="1"/>
              <a:t>methods</a:t>
            </a:r>
            <a:endParaRPr lang="nl-NL" dirty="0"/>
          </a:p>
          <a:p>
            <a:pPr lvl="1"/>
            <a:r>
              <a:rPr lang="nl-NL" dirty="0" err="1"/>
              <a:t>Hurvitz-Thomposon</a:t>
            </a:r>
            <a:r>
              <a:rPr lang="nl-NL" dirty="0"/>
              <a:t> </a:t>
            </a:r>
            <a:r>
              <a:rPr lang="nl-NL" dirty="0" err="1"/>
              <a:t>estimator</a:t>
            </a:r>
            <a:r>
              <a:rPr lang="nl-NL" dirty="0"/>
              <a:t> (1948, 1952) (week 4)</a:t>
            </a:r>
          </a:p>
          <a:p>
            <a:r>
              <a:rPr lang="nl-NL" dirty="0" err="1"/>
              <a:t>Corrections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missing data: </a:t>
            </a:r>
            <a:r>
              <a:rPr lang="nl-NL" dirty="0" err="1"/>
              <a:t>weighting</a:t>
            </a:r>
            <a:r>
              <a:rPr lang="nl-NL" dirty="0"/>
              <a:t>,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(week 44,46,47)</a:t>
            </a:r>
          </a:p>
          <a:p>
            <a:pPr lvl="1"/>
            <a:r>
              <a:rPr lang="nl-NL" dirty="0" err="1"/>
              <a:t>Errors</a:t>
            </a:r>
            <a:r>
              <a:rPr lang="nl-NL" dirty="0"/>
              <a:t> on frame (weeks 38,48,50)</a:t>
            </a:r>
          </a:p>
          <a:p>
            <a:r>
              <a:rPr lang="nl-NL" dirty="0" err="1"/>
              <a:t>Estimation</a:t>
            </a:r>
            <a:r>
              <a:rPr lang="nl-NL" dirty="0"/>
              <a:t> of </a:t>
            </a:r>
            <a:r>
              <a:rPr lang="nl-NL" dirty="0" err="1"/>
              <a:t>uncertainty</a:t>
            </a:r>
            <a:r>
              <a:rPr lang="nl-NL" dirty="0"/>
              <a:t> (</a:t>
            </a:r>
            <a:r>
              <a:rPr lang="nl-NL" dirty="0" err="1"/>
              <a:t>errors</a:t>
            </a:r>
            <a:r>
              <a:rPr lang="nl-NL" dirty="0"/>
              <a:t>) (week 39-42)</a:t>
            </a:r>
          </a:p>
          <a:p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estimators</a:t>
            </a:r>
            <a:r>
              <a:rPr lang="nl-NL" dirty="0"/>
              <a:t> (week 39-42)</a:t>
            </a:r>
          </a:p>
          <a:p>
            <a:endParaRPr lang="nl-NL" dirty="0"/>
          </a:p>
          <a:p>
            <a:r>
              <a:rPr lang="nl-NL" dirty="0"/>
              <a:t>1952-now: development of a </a:t>
            </a:r>
            <a:r>
              <a:rPr lang="nl-NL" dirty="0" err="1"/>
              <a:t>framework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:</a:t>
            </a:r>
            <a:r>
              <a:rPr lang="nl-NL" b="1" dirty="0"/>
              <a:t> design-</a:t>
            </a:r>
            <a:r>
              <a:rPr lang="nl-NL" b="1" dirty="0" err="1"/>
              <a:t>based</a:t>
            </a:r>
            <a:r>
              <a:rPr lang="nl-NL" b="1" dirty="0"/>
              <a:t> 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646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Outline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4266537" cy="4351338"/>
          </a:xfrm>
        </p:spPr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  <a:p>
            <a:r>
              <a:rPr lang="nl-NL" dirty="0" err="1"/>
              <a:t>Surveys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samples</a:t>
            </a:r>
          </a:p>
          <a:p>
            <a:r>
              <a:rPr lang="nl-NL" dirty="0"/>
              <a:t>The first </a:t>
            </a:r>
            <a:r>
              <a:rPr lang="nl-NL" dirty="0" err="1"/>
              <a:t>inference</a:t>
            </a:r>
            <a:r>
              <a:rPr lang="nl-NL" dirty="0"/>
              <a:t> war:</a:t>
            </a:r>
          </a:p>
          <a:p>
            <a:pPr lvl="1"/>
            <a:r>
              <a:rPr lang="nl-NL" dirty="0"/>
              <a:t>1948~1960</a:t>
            </a:r>
          </a:p>
          <a:p>
            <a:r>
              <a:rPr lang="nl-NL" dirty="0"/>
              <a:t>The second </a:t>
            </a:r>
            <a:r>
              <a:rPr lang="nl-NL" dirty="0" err="1"/>
              <a:t>inference</a:t>
            </a:r>
            <a:r>
              <a:rPr lang="nl-NL" dirty="0"/>
              <a:t> war:</a:t>
            </a:r>
          </a:p>
          <a:p>
            <a:pPr lvl="1"/>
            <a:r>
              <a:rPr lang="nl-NL" dirty="0"/>
              <a:t> 2005~2020</a:t>
            </a:r>
          </a:p>
          <a:p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pic>
        <p:nvPicPr>
          <p:cNvPr id="6148" name="Picture 4" descr="eneral Hannibal leading the Carthaginian army into Italy, Second Punic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92" y="1948070"/>
            <a:ext cx="7222507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5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led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FF0000"/>
                </a:solidFill>
              </a:rPr>
              <a:t>Problems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with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surveys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/>
              <a:t>Lists</a:t>
            </a:r>
            <a:r>
              <a:rPr lang="nl-NL" dirty="0"/>
              <a:t> are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worse</a:t>
            </a:r>
            <a:r>
              <a:rPr lang="nl-NL" dirty="0"/>
              <a:t> (</a:t>
            </a:r>
            <a:r>
              <a:rPr lang="nl-NL" dirty="0" err="1"/>
              <a:t>telephone</a:t>
            </a:r>
            <a:r>
              <a:rPr lang="nl-NL" dirty="0"/>
              <a:t> esp)</a:t>
            </a:r>
          </a:p>
          <a:p>
            <a:r>
              <a:rPr lang="nl-NL" dirty="0" err="1"/>
              <a:t>Falling</a:t>
            </a:r>
            <a:r>
              <a:rPr lang="nl-NL" dirty="0"/>
              <a:t> response </a:t>
            </a:r>
            <a:r>
              <a:rPr lang="nl-NL" dirty="0" err="1"/>
              <a:t>rates</a:t>
            </a:r>
            <a:endParaRPr lang="nl-NL" dirty="0"/>
          </a:p>
          <a:p>
            <a:r>
              <a:rPr lang="nl-NL" dirty="0" err="1"/>
              <a:t>Costs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41" y="1999129"/>
            <a:ext cx="4607859" cy="46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led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Lists</a:t>
            </a:r>
            <a:r>
              <a:rPr lang="nl-NL" dirty="0"/>
              <a:t> are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worse</a:t>
            </a:r>
            <a:r>
              <a:rPr lang="nl-NL" dirty="0"/>
              <a:t> </a:t>
            </a:r>
          </a:p>
          <a:p>
            <a:r>
              <a:rPr lang="nl-NL" dirty="0" err="1"/>
              <a:t>Falling</a:t>
            </a:r>
            <a:r>
              <a:rPr lang="nl-NL" dirty="0"/>
              <a:t> response </a:t>
            </a:r>
            <a:r>
              <a:rPr lang="nl-NL" dirty="0" err="1"/>
              <a:t>rates</a:t>
            </a:r>
            <a:endParaRPr lang="nl-NL" dirty="0"/>
          </a:p>
          <a:p>
            <a:r>
              <a:rPr lang="nl-NL" dirty="0" err="1"/>
              <a:t>Costs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The Internet</a:t>
            </a:r>
          </a:p>
          <a:p>
            <a:r>
              <a:rPr lang="nl-NL" dirty="0" err="1"/>
              <a:t>Growing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information</a:t>
            </a:r>
          </a:p>
          <a:p>
            <a:r>
              <a:rPr lang="en-US" dirty="0"/>
              <a:t>Quick and cheap valued more than slow and expensive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1266" name="Picture 2" descr="urvey Questions You Should Never Ask | Question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74" y="1373976"/>
            <a:ext cx="6459449" cy="386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53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 </a:t>
            </a:r>
            <a:r>
              <a:rPr lang="nl-NL" dirty="0" err="1"/>
              <a:t>about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We have </a:t>
            </a:r>
            <a:r>
              <a:rPr lang="nl-NL" dirty="0" err="1"/>
              <a:t>worked</a:t>
            </a:r>
            <a:r>
              <a:rPr lang="nl-NL" dirty="0"/>
              <a:t> 60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out sampling </a:t>
            </a:r>
            <a:r>
              <a:rPr lang="nl-NL" dirty="0" err="1"/>
              <a:t>theory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survey </a:t>
            </a:r>
            <a:r>
              <a:rPr lang="nl-NL" dirty="0" err="1"/>
              <a:t>practice</a:t>
            </a:r>
            <a:endParaRPr lang="nl-NL" dirty="0"/>
          </a:p>
          <a:p>
            <a:pPr lvl="1"/>
            <a:r>
              <a:rPr lang="nl-NL" dirty="0" err="1"/>
              <a:t>Methods</a:t>
            </a:r>
            <a:r>
              <a:rPr lang="nl-NL" dirty="0"/>
              <a:t> are </a:t>
            </a:r>
            <a:r>
              <a:rPr lang="nl-NL" dirty="0" err="1">
                <a:solidFill>
                  <a:srgbClr val="FF0000"/>
                </a:solidFill>
              </a:rPr>
              <a:t>unbiased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consistent (week 39)</a:t>
            </a:r>
          </a:p>
          <a:p>
            <a:pPr lvl="1"/>
            <a:r>
              <a:rPr lang="nl-NL" dirty="0"/>
              <a:t>Using </a:t>
            </a:r>
            <a:r>
              <a:rPr lang="nl-NL" dirty="0" err="1"/>
              <a:t>opt</a:t>
            </a:r>
            <a:r>
              <a:rPr lang="nl-NL" dirty="0"/>
              <a:t>-in or quota samples is </a:t>
            </a:r>
            <a:r>
              <a:rPr lang="nl-NL" dirty="0" err="1"/>
              <a:t>unscientific</a:t>
            </a:r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Vs.</a:t>
            </a:r>
          </a:p>
          <a:p>
            <a:endParaRPr lang="nl-NL" dirty="0"/>
          </a:p>
          <a:p>
            <a:r>
              <a:rPr lang="nl-NL" b="1" dirty="0"/>
              <a:t>Model-</a:t>
            </a:r>
            <a:r>
              <a:rPr lang="nl-NL" b="1" dirty="0" err="1"/>
              <a:t>based</a:t>
            </a:r>
            <a:r>
              <a:rPr lang="nl-NL" b="1" dirty="0"/>
              <a:t> </a:t>
            </a:r>
            <a:r>
              <a:rPr lang="nl-NL" b="1" dirty="0" err="1"/>
              <a:t>inference</a:t>
            </a:r>
            <a:r>
              <a:rPr lang="nl-NL" b="1" dirty="0"/>
              <a:t>:</a:t>
            </a:r>
          </a:p>
          <a:p>
            <a:pPr lvl="1"/>
            <a:r>
              <a:rPr lang="nl-NL" dirty="0"/>
              <a:t>Response </a:t>
            </a:r>
            <a:r>
              <a:rPr lang="nl-NL" dirty="0" err="1"/>
              <a:t>rates</a:t>
            </a:r>
            <a:r>
              <a:rPr lang="nl-NL" dirty="0"/>
              <a:t> are </a:t>
            </a:r>
            <a:r>
              <a:rPr lang="nl-NL" dirty="0" err="1"/>
              <a:t>too</a:t>
            </a:r>
            <a:r>
              <a:rPr lang="nl-NL" dirty="0"/>
              <a:t> low</a:t>
            </a:r>
          </a:p>
          <a:p>
            <a:pPr lvl="1"/>
            <a:r>
              <a:rPr lang="nl-NL" dirty="0"/>
              <a:t>It is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feasible</a:t>
            </a:r>
            <a:r>
              <a:rPr lang="nl-NL" dirty="0"/>
              <a:t> </a:t>
            </a:r>
            <a:r>
              <a:rPr lang="nl-NL" dirty="0" err="1"/>
              <a:t>anymore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surveys</a:t>
            </a:r>
            <a:endParaRPr lang="nl-NL" dirty="0"/>
          </a:p>
          <a:p>
            <a:pPr lvl="2"/>
            <a:r>
              <a:rPr lang="nl-NL" dirty="0" err="1"/>
              <a:t>And</a:t>
            </a:r>
            <a:r>
              <a:rPr lang="nl-NL" dirty="0"/>
              <a:t> a lot of </a:t>
            </a:r>
            <a:r>
              <a:rPr lang="nl-NL" dirty="0" err="1"/>
              <a:t>other</a:t>
            </a:r>
            <a:r>
              <a:rPr lang="nl-NL" dirty="0"/>
              <a:t> data is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! </a:t>
            </a:r>
          </a:p>
          <a:p>
            <a:pPr lvl="1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model </a:t>
            </a:r>
            <a:r>
              <a:rPr lang="nl-NL" dirty="0" err="1"/>
              <a:t>nonresponse</a:t>
            </a:r>
            <a:r>
              <a:rPr lang="nl-NL" dirty="0"/>
              <a:t> </a:t>
            </a:r>
            <a:r>
              <a:rPr lang="nl-NL" dirty="0" err="1"/>
              <a:t>anyway</a:t>
            </a:r>
            <a:endParaRPr lang="nl-NL" dirty="0"/>
          </a:p>
          <a:p>
            <a:pPr lvl="1"/>
            <a:r>
              <a:rPr lang="nl-NL" dirty="0"/>
              <a:t>Lets model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2" descr="he Next Total War Is Recreating The Legendary Trojan War - LADbi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53" y="2511915"/>
            <a:ext cx="4248647" cy="2389864"/>
          </a:xfrm>
          <a:prstGeom prst="rect">
            <a:avLst/>
          </a:prstGeom>
          <a:noFill/>
          <a:effectLst>
            <a:outerShdw blurRad="3683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70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expensive</a:t>
            </a:r>
            <a:endParaRPr lang="nl-NL" dirty="0"/>
          </a:p>
          <a:p>
            <a:pPr lvl="1"/>
            <a:r>
              <a:rPr lang="nl-NL" dirty="0"/>
              <a:t>Internet panels: quota samples </a:t>
            </a:r>
            <a:r>
              <a:rPr lang="nl-NL" dirty="0" err="1"/>
              <a:t>from</a:t>
            </a:r>
            <a:r>
              <a:rPr lang="nl-NL" dirty="0"/>
              <a:t> pre-</a:t>
            </a:r>
            <a:r>
              <a:rPr lang="nl-NL" dirty="0" err="1"/>
              <a:t>recruited</a:t>
            </a:r>
            <a:r>
              <a:rPr lang="nl-NL" dirty="0"/>
              <a:t> panel members</a:t>
            </a:r>
          </a:p>
          <a:p>
            <a:pPr lvl="1"/>
            <a:r>
              <a:rPr lang="nl-NL" dirty="0"/>
              <a:t>Telephone: random digit dialing (USA)</a:t>
            </a:r>
          </a:p>
          <a:p>
            <a:pPr lvl="1"/>
            <a:r>
              <a:rPr lang="nl-NL" dirty="0"/>
              <a:t>Telephone: registers (</a:t>
            </a:r>
            <a:r>
              <a:rPr lang="nl-NL" dirty="0" err="1"/>
              <a:t>phone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IVR vs. in-person calls</a:t>
            </a:r>
          </a:p>
          <a:p>
            <a:r>
              <a:rPr lang="nl-NL" dirty="0"/>
              <a:t>1000s of polls per </a:t>
            </a:r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cycle</a:t>
            </a:r>
            <a:endParaRPr lang="nl-NL" dirty="0"/>
          </a:p>
          <a:p>
            <a:r>
              <a:rPr lang="nl-NL" dirty="0"/>
              <a:t>Polls are </a:t>
            </a:r>
            <a:r>
              <a:rPr lang="nl-NL" dirty="0" err="1"/>
              <a:t>generally</a:t>
            </a:r>
            <a:r>
              <a:rPr lang="nl-NL" dirty="0"/>
              <a:t> accurate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article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Kennedy et al)</a:t>
            </a:r>
          </a:p>
          <a:p>
            <a:pPr lvl="1"/>
            <a:r>
              <a:rPr lang="nl-NL" dirty="0"/>
              <a:t>But recent high profile misses: US </a:t>
            </a:r>
            <a:r>
              <a:rPr lang="nl-NL" dirty="0" err="1"/>
              <a:t>election</a:t>
            </a:r>
            <a:r>
              <a:rPr lang="nl-NL" dirty="0"/>
              <a:t>, British EU-referendum</a:t>
            </a:r>
          </a:p>
          <a:p>
            <a:pPr lvl="1"/>
            <a:r>
              <a:rPr lang="nl-NL" dirty="0">
                <a:hlinkClick r:id="rId2"/>
              </a:rPr>
              <a:t>https://utrecht-university.shinyapps.io/SDA_shinyelectionbias/</a:t>
            </a:r>
            <a:r>
              <a:rPr lang="nl-NL" dirty="0"/>
              <a:t> 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1064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7E79F-38BC-594F-83C6-DE8873C8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peace</a:t>
            </a:r>
            <a:r>
              <a:rPr lang="nl-NL" dirty="0"/>
              <a:t> </a:t>
            </a:r>
            <a:r>
              <a:rPr lang="nl-NL" dirty="0" err="1"/>
              <a:t>remains</a:t>
            </a:r>
            <a:r>
              <a:rPr lang="nl-NL" dirty="0"/>
              <a:t> as well:</a:t>
            </a:r>
            <a:br>
              <a:rPr lang="nl-NL" dirty="0"/>
            </a:br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dominant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9D547C6-1BD2-FD4B-B07D-C3DA66237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50" y="2106453"/>
            <a:ext cx="3342218" cy="222001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D7BEC74-AAB5-5748-A415-D1663E728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468" y="2106453"/>
            <a:ext cx="3852933" cy="21672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439C391-1F26-3349-A1D7-B1B661A0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400" y="2106452"/>
            <a:ext cx="3612125" cy="21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1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37B3E-5896-3248-B48E-295588A3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0FAC99-1775-B544-B7A9-3B55AF7C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2016 U.S. </a:t>
            </a:r>
            <a:r>
              <a:rPr lang="nl-NL" dirty="0" err="1"/>
              <a:t>elections</a:t>
            </a:r>
            <a:endParaRPr lang="nl-NL" dirty="0"/>
          </a:p>
          <a:p>
            <a:pPr lvl="1"/>
            <a:r>
              <a:rPr lang="nl-NL" dirty="0"/>
              <a:t>News stations </a:t>
            </a:r>
            <a:r>
              <a:rPr lang="nl-NL" dirty="0" err="1"/>
              <a:t>believed</a:t>
            </a:r>
            <a:r>
              <a:rPr lang="nl-NL" dirty="0"/>
              <a:t> Clinton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easily</a:t>
            </a:r>
            <a:r>
              <a:rPr lang="nl-NL" dirty="0"/>
              <a:t> win</a:t>
            </a:r>
          </a:p>
          <a:p>
            <a:pPr lvl="1"/>
            <a:r>
              <a:rPr lang="nl-NL" dirty="0" err="1"/>
              <a:t>Trump</a:t>
            </a:r>
            <a:r>
              <a:rPr lang="nl-NL" dirty="0"/>
              <a:t> won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(</a:t>
            </a:r>
            <a:r>
              <a:rPr lang="nl-NL" dirty="0" err="1"/>
              <a:t>although</a:t>
            </a:r>
            <a:r>
              <a:rPr lang="nl-NL" dirty="0"/>
              <a:t> lost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popular</a:t>
            </a:r>
            <a:r>
              <a:rPr lang="nl-NL" dirty="0"/>
              <a:t> </a:t>
            </a:r>
            <a:r>
              <a:rPr lang="nl-NL" dirty="0" err="1"/>
              <a:t>vote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polling</a:t>
            </a:r>
            <a:r>
              <a:rPr lang="nl-NL" dirty="0"/>
              <a:t> miss?</a:t>
            </a:r>
          </a:p>
          <a:p>
            <a:endParaRPr lang="nl-NL" dirty="0">
              <a:hlinkClick r:id="rId2"/>
            </a:endParaRPr>
          </a:p>
          <a:p>
            <a:r>
              <a:rPr lang="nl-NL" dirty="0">
                <a:hlinkClick r:id="rId2"/>
              </a:rPr>
              <a:t>www.fivethirtyeight.com</a:t>
            </a:r>
            <a:r>
              <a:rPr lang="nl-NL" dirty="0"/>
              <a:t> has a database </a:t>
            </a:r>
            <a:r>
              <a:rPr lang="nl-NL" dirty="0" err="1"/>
              <a:t>with</a:t>
            </a:r>
            <a:r>
              <a:rPr lang="nl-NL" dirty="0"/>
              <a:t> about1,600 polls </a:t>
            </a:r>
            <a:r>
              <a:rPr lang="nl-NL" dirty="0" err="1"/>
              <a:t>conducted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size</a:t>
            </a:r>
            <a:r>
              <a:rPr lang="nl-NL" dirty="0"/>
              <a:t>, company, date </a:t>
            </a:r>
            <a:r>
              <a:rPr lang="nl-NL" dirty="0" err="1"/>
              <a:t>conducted</a:t>
            </a:r>
            <a:r>
              <a:rPr lang="nl-NL" dirty="0"/>
              <a:t>, state </a:t>
            </a:r>
            <a:r>
              <a:rPr lang="nl-NL" dirty="0" err="1"/>
              <a:t>conducted</a:t>
            </a:r>
            <a:r>
              <a:rPr lang="nl-NL" dirty="0"/>
              <a:t>, </a:t>
            </a:r>
            <a:r>
              <a:rPr lang="nl-NL" dirty="0" err="1"/>
              <a:t>reputation</a:t>
            </a:r>
            <a:r>
              <a:rPr lang="nl-NL" dirty="0"/>
              <a:t> of pollster,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pulation</a:t>
            </a:r>
            <a:r>
              <a:rPr lang="nl-NL" dirty="0"/>
              <a:t> vs.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,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%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Trump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Clinton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3BE8FBB-C848-E24F-A22F-D12F2D26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9" y="0"/>
            <a:ext cx="4191001" cy="2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https://utrecht-university.shinyapps.io/SDA_shinyelectionbias/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Five </a:t>
            </a:r>
            <a:r>
              <a:rPr lang="nl-NL" dirty="0" err="1"/>
              <a:t>groups</a:t>
            </a:r>
            <a:r>
              <a:rPr lang="nl-NL" dirty="0"/>
              <a:t> (5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- 20 minutes):</a:t>
            </a:r>
          </a:p>
          <a:p>
            <a:pPr marL="514350" indent="-514350">
              <a:buAutoNum type="arabicPeriod"/>
            </a:pPr>
            <a:r>
              <a:rPr lang="nl-NL" dirty="0"/>
              <a:t>Was </a:t>
            </a:r>
            <a:r>
              <a:rPr lang="nl-NL" dirty="0" err="1"/>
              <a:t>Trump</a:t>
            </a:r>
            <a:r>
              <a:rPr lang="nl-NL" dirty="0"/>
              <a:t> </a:t>
            </a:r>
            <a:r>
              <a:rPr lang="nl-NL" dirty="0" err="1"/>
              <a:t>underestimated</a:t>
            </a:r>
            <a:r>
              <a:rPr lang="nl-NL" dirty="0"/>
              <a:t>? (or was he </a:t>
            </a:r>
            <a:r>
              <a:rPr lang="nl-NL" dirty="0" err="1"/>
              <a:t>particularly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swing </a:t>
            </a:r>
            <a:r>
              <a:rPr lang="nl-NL" dirty="0" err="1"/>
              <a:t>states</a:t>
            </a:r>
            <a:r>
              <a:rPr lang="nl-NL" dirty="0"/>
              <a:t>)?</a:t>
            </a:r>
          </a:p>
          <a:p>
            <a:pPr marL="514350" indent="-514350">
              <a:buAutoNum type="arabicPeriod"/>
            </a:pP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pollster matter? (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quality</a:t>
            </a:r>
            <a:r>
              <a:rPr lang="nl-NL" dirty="0"/>
              <a:t>?)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sampling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registered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?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Are </a:t>
            </a:r>
            <a:r>
              <a:rPr lang="nl-NL" dirty="0" err="1"/>
              <a:t>larger</a:t>
            </a:r>
            <a:r>
              <a:rPr lang="nl-NL" dirty="0"/>
              <a:t> polls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Is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(</a:t>
            </a:r>
            <a:r>
              <a:rPr lang="nl-NL" dirty="0" err="1"/>
              <a:t>modeled</a:t>
            </a:r>
            <a:r>
              <a:rPr lang="nl-NL" dirty="0"/>
              <a:t>) poll </a:t>
            </a:r>
            <a:r>
              <a:rPr lang="nl-NL" dirty="0" err="1"/>
              <a:t>estimates</a:t>
            </a:r>
            <a:r>
              <a:rPr lang="nl-NL" dirty="0"/>
              <a:t>?</a:t>
            </a:r>
          </a:p>
          <a:p>
            <a:pPr marL="514350" indent="-514350">
              <a:buAutoNum type="arabicPeriod"/>
            </a:pPr>
            <a:endParaRPr lang="nl-NL" dirty="0"/>
          </a:p>
          <a:p>
            <a:pPr marL="514350" indent="-514350">
              <a:buAutoNum type="arabicPeriod"/>
            </a:pPr>
            <a:endParaRPr lang="nl-NL" dirty="0"/>
          </a:p>
          <a:p>
            <a:pPr marL="514350" indent="-514350"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9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(1)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sz="2800" dirty="0"/>
              <a:t>Was </a:t>
            </a:r>
            <a:r>
              <a:rPr lang="nl-NL" sz="2800" dirty="0" err="1"/>
              <a:t>Trump</a:t>
            </a:r>
            <a:r>
              <a:rPr lang="nl-NL" sz="2800" dirty="0"/>
              <a:t> </a:t>
            </a:r>
            <a:r>
              <a:rPr lang="nl-NL" sz="2800" dirty="0" err="1"/>
              <a:t>underestimated</a:t>
            </a:r>
            <a:r>
              <a:rPr lang="nl-NL" sz="2800" dirty="0"/>
              <a:t>?</a:t>
            </a:r>
            <a:r>
              <a:rPr lang="en-US" sz="2800" dirty="0"/>
              <a:t> in the swing states? (Michigan, Wisconsin, </a:t>
            </a:r>
            <a:r>
              <a:rPr lang="en-US" sz="2800" dirty="0" err="1"/>
              <a:t>Pensylvania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206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sz="3600" dirty="0" err="1"/>
              <a:t>Did</a:t>
            </a:r>
            <a:r>
              <a:rPr lang="nl-NL" sz="3600" dirty="0"/>
              <a:t> </a:t>
            </a:r>
            <a:r>
              <a:rPr lang="nl-NL" sz="3600" dirty="0" err="1"/>
              <a:t>the</a:t>
            </a:r>
            <a:r>
              <a:rPr lang="nl-NL" sz="3600" dirty="0"/>
              <a:t> </a:t>
            </a:r>
            <a:r>
              <a:rPr lang="nl-NL" sz="3600" dirty="0" err="1"/>
              <a:t>quality</a:t>
            </a:r>
            <a:r>
              <a:rPr lang="nl-NL" sz="3600" dirty="0"/>
              <a:t> of </a:t>
            </a:r>
            <a:r>
              <a:rPr lang="nl-NL" sz="3600" dirty="0" err="1"/>
              <a:t>the</a:t>
            </a:r>
            <a:r>
              <a:rPr lang="nl-NL" sz="3600" dirty="0"/>
              <a:t> pollster matter?</a:t>
            </a:r>
          </a:p>
        </p:txBody>
      </p:sp>
    </p:spTree>
    <p:extLst>
      <p:ext uri="{BB962C8B-B14F-4D97-AF65-F5344CB8AC3E}">
        <p14:creationId xmlns:p14="http://schemas.microsoft.com/office/powerpoint/2010/main" val="136942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(3)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200" dirty="0"/>
              <a:t>Was </a:t>
            </a:r>
            <a:r>
              <a:rPr lang="nl-NL" sz="3200" dirty="0" err="1"/>
              <a:t>there</a:t>
            </a:r>
            <a:r>
              <a:rPr lang="nl-NL" sz="3200" dirty="0"/>
              <a:t> a </a:t>
            </a:r>
            <a:r>
              <a:rPr lang="nl-NL" sz="3200" dirty="0" err="1"/>
              <a:t>difference</a:t>
            </a:r>
            <a:r>
              <a:rPr lang="nl-NL" sz="3200" dirty="0"/>
              <a:t> </a:t>
            </a:r>
            <a:r>
              <a:rPr lang="nl-NL" sz="3200" dirty="0" err="1"/>
              <a:t>between</a:t>
            </a:r>
            <a:r>
              <a:rPr lang="nl-NL" sz="3200" dirty="0"/>
              <a:t> sampling </a:t>
            </a:r>
            <a:r>
              <a:rPr lang="nl-NL" sz="3200" dirty="0" err="1"/>
              <a:t>likely</a:t>
            </a:r>
            <a:r>
              <a:rPr lang="nl-NL" sz="3200" dirty="0"/>
              <a:t> </a:t>
            </a:r>
            <a:r>
              <a:rPr lang="nl-NL" sz="3200" dirty="0" err="1"/>
              <a:t>voters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registered</a:t>
            </a:r>
            <a:r>
              <a:rPr lang="nl-NL" sz="3200" dirty="0"/>
              <a:t> </a:t>
            </a:r>
            <a:r>
              <a:rPr lang="nl-NL" sz="3200" dirty="0" err="1"/>
              <a:t>voters</a:t>
            </a:r>
            <a:r>
              <a:rPr lang="nl-NL" sz="3200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319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But first: Speed-dating!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4262718" cy="4351338"/>
          </a:xfrm>
        </p:spPr>
        <p:txBody>
          <a:bodyPr/>
          <a:lstStyle/>
          <a:p>
            <a:pPr lvl="1"/>
            <a:r>
              <a:rPr lang="nl-NL" dirty="0"/>
              <a:t>Form 2 </a:t>
            </a:r>
            <a:r>
              <a:rPr lang="nl-NL" dirty="0" err="1"/>
              <a:t>rows</a:t>
            </a:r>
            <a:r>
              <a:rPr lang="nl-NL" dirty="0"/>
              <a:t> of 12 </a:t>
            </a:r>
            <a:r>
              <a:rPr lang="nl-NL" dirty="0" err="1"/>
              <a:t>people</a:t>
            </a:r>
            <a:r>
              <a:rPr lang="nl-NL" dirty="0"/>
              <a:t> 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Ask</a:t>
            </a:r>
            <a:r>
              <a:rPr lang="nl-NL" dirty="0"/>
              <a:t> 1 question (1 min max)</a:t>
            </a:r>
          </a:p>
          <a:p>
            <a:pPr lvl="1"/>
            <a:r>
              <a:rPr lang="nl-NL" dirty="0"/>
              <a:t>Get 1 in return (1 min max)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Row</a:t>
            </a:r>
            <a:r>
              <a:rPr lang="nl-NL" dirty="0"/>
              <a:t> </a:t>
            </a:r>
            <a:r>
              <a:rPr lang="nl-NL" dirty="0" err="1"/>
              <a:t>facing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Screen: shift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r>
              <a:rPr lang="nl-NL" dirty="0"/>
              <a:t> on </a:t>
            </a:r>
            <a:r>
              <a:rPr lang="nl-NL" dirty="0" err="1"/>
              <a:t>signal</a:t>
            </a:r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>
                <a:hlinkClick r:id="rId2"/>
              </a:rPr>
              <a:t>https://www.youtube.com/watch?v=2dAorgAB0I4</a:t>
            </a:r>
            <a:r>
              <a:rPr lang="nl-NL" dirty="0"/>
              <a:t> </a:t>
            </a:r>
          </a:p>
          <a:p>
            <a:pPr lvl="1"/>
            <a:endParaRPr lang="nl-NL" dirty="0"/>
          </a:p>
        </p:txBody>
      </p:sp>
      <p:pic>
        <p:nvPicPr>
          <p:cNvPr id="9220" name="Picture 4" descr="LLE test: We probeerden een avondje speed daten 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18" y="3278364"/>
            <a:ext cx="6840070" cy="357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(4)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600" dirty="0"/>
              <a:t>Are </a:t>
            </a:r>
            <a:r>
              <a:rPr lang="nl-NL" sz="3600" dirty="0" err="1"/>
              <a:t>larger</a:t>
            </a:r>
            <a:r>
              <a:rPr lang="nl-NL" sz="3600" dirty="0"/>
              <a:t> polls </a:t>
            </a:r>
            <a:r>
              <a:rPr lang="nl-NL" sz="3600" dirty="0" err="1"/>
              <a:t>better</a:t>
            </a:r>
            <a:r>
              <a:rPr lang="nl-NL" sz="3600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60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(5)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200" dirty="0"/>
              <a:t>Is </a:t>
            </a:r>
            <a:r>
              <a:rPr lang="nl-NL" sz="3200" dirty="0" err="1"/>
              <a:t>there</a:t>
            </a:r>
            <a:r>
              <a:rPr lang="nl-NL" sz="3200" dirty="0"/>
              <a:t> a </a:t>
            </a:r>
            <a:r>
              <a:rPr lang="nl-NL" sz="3200" dirty="0" err="1"/>
              <a:t>difference</a:t>
            </a:r>
            <a:r>
              <a:rPr lang="nl-NL" sz="3200" dirty="0"/>
              <a:t> </a:t>
            </a:r>
            <a:r>
              <a:rPr lang="nl-NL" sz="3200" dirty="0" err="1"/>
              <a:t>between</a:t>
            </a:r>
            <a:r>
              <a:rPr lang="nl-NL" sz="3200" dirty="0"/>
              <a:t> </a:t>
            </a:r>
            <a:r>
              <a:rPr lang="nl-NL" sz="3200" dirty="0" err="1"/>
              <a:t>raw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modeled</a:t>
            </a:r>
            <a:r>
              <a:rPr lang="nl-NL" sz="3200" dirty="0"/>
              <a:t> polls?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751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 Total survey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move </a:t>
            </a:r>
            <a:r>
              <a:rPr lang="nl-NL" dirty="0" err="1"/>
              <a:t>into</a:t>
            </a:r>
            <a:r>
              <a:rPr lang="nl-NL" dirty="0"/>
              <a:t>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endParaRPr lang="nl-NL" dirty="0"/>
          </a:p>
          <a:p>
            <a:r>
              <a:rPr lang="nl-NL" dirty="0"/>
              <a:t>Read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/>
              <a:t>Complete take-home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class</a:t>
            </a:r>
          </a:p>
          <a:p>
            <a:pPr lvl="1"/>
            <a:r>
              <a:rPr lang="nl-NL" dirty="0"/>
              <a:t>THE 1-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survey. </a:t>
            </a:r>
          </a:p>
        </p:txBody>
      </p:sp>
    </p:spTree>
    <p:extLst>
      <p:ext uri="{BB962C8B-B14F-4D97-AF65-F5344CB8AC3E}">
        <p14:creationId xmlns:p14="http://schemas.microsoft.com/office/powerpoint/2010/main" val="50550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0000"/>
                </a:solidFill>
              </a:rPr>
              <a:t>Survey</a:t>
            </a:r>
            <a:r>
              <a:rPr lang="nl-NL" dirty="0"/>
              <a:t> data analysis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information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asking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predefined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in a </a:t>
            </a:r>
            <a:r>
              <a:rPr lang="nl-NL" dirty="0" err="1"/>
              <a:t>structured</a:t>
            </a:r>
            <a:r>
              <a:rPr lang="nl-NL" dirty="0"/>
              <a:t> </a:t>
            </a:r>
            <a:r>
              <a:rPr lang="nl-NL" dirty="0" err="1"/>
              <a:t>manner</a:t>
            </a:r>
            <a:endParaRPr lang="nl-NL" dirty="0"/>
          </a:p>
          <a:p>
            <a:pPr lvl="1"/>
            <a:r>
              <a:rPr lang="nl-NL" dirty="0"/>
              <a:t>Dominant </a:t>
            </a:r>
            <a:r>
              <a:rPr lang="nl-NL" dirty="0" err="1"/>
              <a:t>method</a:t>
            </a:r>
            <a:r>
              <a:rPr lang="nl-NL" dirty="0"/>
              <a:t> of </a:t>
            </a:r>
            <a:r>
              <a:rPr lang="nl-NL" dirty="0" err="1"/>
              <a:t>collecting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social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behavorial</a:t>
            </a:r>
            <a:r>
              <a:rPr lang="nl-NL" dirty="0"/>
              <a:t> </a:t>
            </a:r>
            <a:r>
              <a:rPr lang="nl-NL" dirty="0" err="1"/>
              <a:t>sciences</a:t>
            </a:r>
            <a:endParaRPr lang="nl-NL" dirty="0"/>
          </a:p>
          <a:p>
            <a:pPr lvl="1"/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methodology</a:t>
            </a:r>
            <a:r>
              <a:rPr lang="nl-NL" dirty="0"/>
              <a:t> of </a:t>
            </a:r>
            <a:r>
              <a:rPr lang="nl-NL" dirty="0" err="1"/>
              <a:t>conducting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" y="3522428"/>
            <a:ext cx="1995777" cy="299366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654" y="3260034"/>
            <a:ext cx="1888346" cy="353435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88" y="4001294"/>
            <a:ext cx="4125237" cy="27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FD060-BF52-4D7E-A97E-2BA23CC9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62" y="519952"/>
            <a:ext cx="8438975" cy="6427695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5607424" cy="4351338"/>
          </a:xfrm>
        </p:spPr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information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asking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predefined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in a </a:t>
            </a:r>
            <a:r>
              <a:rPr lang="nl-NL" dirty="0" err="1"/>
              <a:t>structured</a:t>
            </a:r>
            <a:r>
              <a:rPr lang="nl-NL" dirty="0"/>
              <a:t> </a:t>
            </a:r>
            <a:r>
              <a:rPr lang="nl-NL" dirty="0" err="1"/>
              <a:t>manner</a:t>
            </a:r>
            <a:endParaRPr lang="nl-NL" dirty="0"/>
          </a:p>
          <a:p>
            <a:r>
              <a:rPr lang="nl-NL" dirty="0"/>
              <a:t>Survey </a:t>
            </a:r>
            <a:r>
              <a:rPr lang="nl-NL" dirty="0">
                <a:solidFill>
                  <a:srgbClr val="FF0000"/>
                </a:solidFill>
              </a:rPr>
              <a:t>data</a:t>
            </a:r>
            <a:r>
              <a:rPr lang="nl-NL" dirty="0"/>
              <a:t> analysis</a:t>
            </a:r>
          </a:p>
          <a:p>
            <a:pPr lvl="1"/>
            <a:r>
              <a:rPr lang="nl-NL" dirty="0"/>
              <a:t>Sampling</a:t>
            </a:r>
          </a:p>
          <a:p>
            <a:pPr lvl="1"/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methods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</a:t>
            </a:r>
            <a:r>
              <a:rPr lang="nl-NL" dirty="0">
                <a:solidFill>
                  <a:srgbClr val="FF0000"/>
                </a:solidFill>
              </a:rPr>
              <a:t>data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65386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Sampling?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Basis of all inferential statistics</a:t>
            </a:r>
            <a:endParaRPr lang="nl-NL" dirty="0"/>
          </a:p>
          <a:p>
            <a:pPr lvl="1"/>
            <a:r>
              <a:rPr lang="en-US" dirty="0"/>
              <a:t>Standard error in t-test, </a:t>
            </a:r>
            <a:r>
              <a:rPr lang="en-US" dirty="0" err="1"/>
              <a:t>Anova</a:t>
            </a:r>
            <a:r>
              <a:rPr lang="en-US" dirty="0"/>
              <a:t>, regression.</a:t>
            </a:r>
          </a:p>
          <a:p>
            <a:r>
              <a:rPr lang="en-US" dirty="0"/>
              <a:t>Sampling errors can be estimated</a:t>
            </a:r>
          </a:p>
          <a:p>
            <a:pPr lvl="1"/>
            <a:r>
              <a:rPr lang="en-US" dirty="0"/>
              <a:t>Design based inference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(model-based inference later in course)</a:t>
            </a:r>
          </a:p>
          <a:p>
            <a:r>
              <a:rPr lang="en-US" dirty="0"/>
              <a:t>Power analysis, efficient design of studies</a:t>
            </a:r>
          </a:p>
          <a:p>
            <a:r>
              <a:rPr lang="en-US" dirty="0"/>
              <a:t>Important in understanding other techniques (e.g. Bootstrapping)</a:t>
            </a:r>
          </a:p>
          <a:p>
            <a:endParaRPr lang="en-US" dirty="0"/>
          </a:p>
          <a:p>
            <a:r>
              <a:rPr lang="en-US" dirty="0"/>
              <a:t>There are not so many people who know about this</a:t>
            </a:r>
          </a:p>
          <a:p>
            <a:pPr lvl="1"/>
            <a:r>
              <a:rPr lang="en-US" dirty="0"/>
              <a:t>A specific skill ‘survey statistics’</a:t>
            </a:r>
          </a:p>
        </p:txBody>
      </p:sp>
    </p:spTree>
    <p:extLst>
      <p:ext uri="{BB962C8B-B14F-4D97-AF65-F5344CB8AC3E}">
        <p14:creationId xmlns:p14="http://schemas.microsoft.com/office/powerpoint/2010/main" val="439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7293E-D832-D747-880F-6A927A8D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Links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courses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8ED06E-0050-E441-B04A-73EA16ADE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Multivariate </a:t>
            </a:r>
            <a:r>
              <a:rPr lang="nl-NL" dirty="0" err="1">
                <a:solidFill>
                  <a:srgbClr val="00B0F0"/>
                </a:solidFill>
              </a:rPr>
              <a:t>Statistics</a:t>
            </a:r>
            <a:endParaRPr lang="nl-NL" dirty="0">
              <a:solidFill>
                <a:srgbClr val="00B0F0"/>
              </a:solidFill>
            </a:endParaRPr>
          </a:p>
          <a:p>
            <a:r>
              <a:rPr lang="nl-NL" dirty="0">
                <a:solidFill>
                  <a:srgbClr val="7030A0"/>
                </a:solidFill>
              </a:rPr>
              <a:t>Fundamentals of  </a:t>
            </a:r>
            <a:r>
              <a:rPr lang="nl-NL" dirty="0" err="1">
                <a:solidFill>
                  <a:srgbClr val="7030A0"/>
                </a:solidFill>
              </a:rPr>
              <a:t>Statistics</a:t>
            </a:r>
            <a:endParaRPr lang="nl-NL" dirty="0">
              <a:solidFill>
                <a:srgbClr val="7030A0"/>
              </a:solidFill>
            </a:endParaRPr>
          </a:p>
          <a:p>
            <a:r>
              <a:rPr lang="nl-NL" dirty="0" err="1">
                <a:solidFill>
                  <a:srgbClr val="92D050"/>
                </a:solidFill>
              </a:rPr>
              <a:t>Computation</a:t>
            </a:r>
            <a:r>
              <a:rPr lang="nl-NL" dirty="0">
                <a:solidFill>
                  <a:srgbClr val="92D050"/>
                </a:solidFill>
              </a:rPr>
              <a:t> </a:t>
            </a:r>
            <a:r>
              <a:rPr lang="nl-NL" dirty="0" err="1">
                <a:solidFill>
                  <a:srgbClr val="92D050"/>
                </a:solidFill>
              </a:rPr>
              <a:t>inference</a:t>
            </a:r>
            <a:r>
              <a:rPr lang="nl-NL" dirty="0">
                <a:solidFill>
                  <a:srgbClr val="92D050"/>
                </a:solidFill>
              </a:rPr>
              <a:t> </a:t>
            </a:r>
            <a:r>
              <a:rPr lang="nl-NL" dirty="0" err="1">
                <a:solidFill>
                  <a:srgbClr val="92D050"/>
                </a:solidFill>
              </a:rPr>
              <a:t>with</a:t>
            </a:r>
            <a:r>
              <a:rPr lang="nl-NL" dirty="0">
                <a:solidFill>
                  <a:srgbClr val="92D050"/>
                </a:solidFill>
              </a:rPr>
              <a:t> R</a:t>
            </a:r>
          </a:p>
          <a:p>
            <a:endParaRPr lang="nl-NL" dirty="0"/>
          </a:p>
          <a:p>
            <a:r>
              <a:rPr lang="nl-NL" b="1" dirty="0"/>
              <a:t>Survey data analysis: </a:t>
            </a:r>
          </a:p>
          <a:p>
            <a:pPr lvl="1"/>
            <a:r>
              <a:rPr lang="nl-NL" b="1" dirty="0"/>
              <a:t>Links/overlap</a:t>
            </a:r>
          </a:p>
          <a:p>
            <a:pPr lvl="2"/>
            <a:r>
              <a:rPr lang="nl-NL" b="1" dirty="0" err="1">
                <a:solidFill>
                  <a:srgbClr val="00B0F0"/>
                </a:solidFill>
              </a:rPr>
              <a:t>Apply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the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general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linear</a:t>
            </a:r>
            <a:r>
              <a:rPr lang="nl-NL" b="1" dirty="0">
                <a:solidFill>
                  <a:srgbClr val="00B0F0"/>
                </a:solidFill>
              </a:rPr>
              <a:t> model </a:t>
            </a:r>
            <a:r>
              <a:rPr lang="nl-NL" b="1" dirty="0" err="1">
                <a:solidFill>
                  <a:srgbClr val="00B0F0"/>
                </a:solidFill>
              </a:rPr>
              <a:t>under</a:t>
            </a:r>
            <a:r>
              <a:rPr lang="nl-NL" b="1" dirty="0">
                <a:solidFill>
                  <a:srgbClr val="00B0F0"/>
                </a:solidFill>
              </a:rPr>
              <a:t> correct </a:t>
            </a:r>
            <a:r>
              <a:rPr lang="nl-NL" b="1" dirty="0" err="1">
                <a:solidFill>
                  <a:srgbClr val="00B0F0"/>
                </a:solidFill>
              </a:rPr>
              <a:t>inferential</a:t>
            </a:r>
            <a:r>
              <a:rPr lang="nl-NL" b="1" dirty="0">
                <a:solidFill>
                  <a:srgbClr val="00B0F0"/>
                </a:solidFill>
              </a:rPr>
              <a:t> design</a:t>
            </a:r>
          </a:p>
          <a:p>
            <a:pPr lvl="2"/>
            <a:r>
              <a:rPr lang="nl-NL" b="1" dirty="0" err="1">
                <a:solidFill>
                  <a:srgbClr val="7030A0"/>
                </a:solidFill>
              </a:rPr>
              <a:t>Apply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fundamental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knowledge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about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estimators</a:t>
            </a:r>
            <a:endParaRPr lang="nl-NL" b="1" dirty="0">
              <a:solidFill>
                <a:srgbClr val="7030A0"/>
              </a:solidFill>
            </a:endParaRPr>
          </a:p>
          <a:p>
            <a:pPr lvl="2"/>
            <a:r>
              <a:rPr lang="nl-NL" b="1" dirty="0" err="1">
                <a:solidFill>
                  <a:srgbClr val="92D050"/>
                </a:solidFill>
              </a:rPr>
              <a:t>Apply</a:t>
            </a:r>
            <a:r>
              <a:rPr lang="nl-NL" b="1" dirty="0">
                <a:solidFill>
                  <a:srgbClr val="92D050"/>
                </a:solidFill>
              </a:rPr>
              <a:t> R skills </a:t>
            </a:r>
            <a:r>
              <a:rPr lang="nl-NL" b="1" dirty="0" err="1">
                <a:solidFill>
                  <a:srgbClr val="92D050"/>
                </a:solidFill>
              </a:rPr>
              <a:t>to</a:t>
            </a:r>
            <a:r>
              <a:rPr lang="nl-NL" b="1" dirty="0">
                <a:solidFill>
                  <a:srgbClr val="92D050"/>
                </a:solidFill>
              </a:rPr>
              <a:t> analyse a real-life dataset </a:t>
            </a:r>
            <a:r>
              <a:rPr lang="nl-NL" b="1" dirty="0" err="1">
                <a:solidFill>
                  <a:srgbClr val="92D050"/>
                </a:solidFill>
              </a:rPr>
              <a:t>and</a:t>
            </a:r>
            <a:r>
              <a:rPr lang="nl-NL" b="1" dirty="0">
                <a:solidFill>
                  <a:srgbClr val="92D050"/>
                </a:solidFill>
              </a:rPr>
              <a:t> data </a:t>
            </a:r>
            <a:r>
              <a:rPr lang="nl-NL" b="1" dirty="0" err="1">
                <a:solidFill>
                  <a:srgbClr val="92D050"/>
                </a:solidFill>
              </a:rPr>
              <a:t>problem</a:t>
            </a:r>
            <a:endParaRPr lang="nl-NL" b="1" dirty="0">
              <a:solidFill>
                <a:srgbClr val="92D050"/>
              </a:solidFill>
            </a:endParaRPr>
          </a:p>
          <a:p>
            <a:pPr lvl="1"/>
            <a:r>
              <a:rPr lang="nl-NL" b="1" dirty="0" err="1"/>
              <a:t>Specific</a:t>
            </a:r>
            <a:r>
              <a:rPr lang="nl-NL" b="1" dirty="0"/>
              <a:t> goals: </a:t>
            </a:r>
            <a:r>
              <a:rPr lang="nl-NL" b="1" dirty="0" err="1"/>
              <a:t>inference</a:t>
            </a:r>
            <a:r>
              <a:rPr lang="nl-NL" b="1" dirty="0"/>
              <a:t>, data </a:t>
            </a:r>
            <a:r>
              <a:rPr lang="nl-NL" b="1" dirty="0" err="1"/>
              <a:t>collection</a:t>
            </a:r>
            <a:r>
              <a:rPr lang="nl-NL" b="1" dirty="0"/>
              <a:t>, missing data</a:t>
            </a:r>
          </a:p>
          <a:p>
            <a:pPr lvl="2"/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82421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Sample </a:t>
            </a:r>
          </a:p>
        </p:txBody>
      </p:sp>
      <p:pic>
        <p:nvPicPr>
          <p:cNvPr id="1026" name="Picture 2" descr="racé van Koff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98" y="957454"/>
            <a:ext cx="8844501" cy="590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 De Parfum - Perfume Samples | Ideo Parfumeu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0502"/>
            <a:ext cx="3347498" cy="33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7894" y="2471083"/>
            <a:ext cx="2756647" cy="2244351"/>
          </a:xfrm>
        </p:spPr>
        <p:txBody>
          <a:bodyPr/>
          <a:lstStyle/>
          <a:p>
            <a:r>
              <a:rPr lang="nl-NL" dirty="0"/>
              <a:t>NL: steekproef</a:t>
            </a:r>
          </a:p>
          <a:p>
            <a:r>
              <a:rPr lang="nl-NL" dirty="0"/>
              <a:t>DE: </a:t>
            </a:r>
            <a:r>
              <a:rPr lang="nl-NL" dirty="0" err="1"/>
              <a:t>stichprobe</a:t>
            </a:r>
            <a:endParaRPr lang="nl-NL" dirty="0"/>
          </a:p>
          <a:p>
            <a:r>
              <a:rPr lang="nl-NL" dirty="0"/>
              <a:t>FR: </a:t>
            </a:r>
            <a:r>
              <a:rPr lang="fr-FR" dirty="0"/>
              <a:t>Échantillon</a:t>
            </a:r>
          </a:p>
          <a:p>
            <a:r>
              <a:rPr lang="nl-NL" dirty="0"/>
              <a:t>ES: </a:t>
            </a:r>
            <a:r>
              <a:rPr lang="nl-NL" dirty="0" err="1"/>
              <a:t>muestra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84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04B2C-7806-E544-A370-8DCDC15F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first </a:t>
            </a:r>
            <a:r>
              <a:rPr lang="nl-NL" dirty="0" err="1"/>
              <a:t>inference</a:t>
            </a:r>
            <a:r>
              <a:rPr lang="nl-NL" dirty="0"/>
              <a:t> war (1936-1952)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9F5D75-5EC4-9C47-83CB-300211A2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4" descr="eneral Hannibal leading the Carthaginian army into Italy, Second Punic ">
            <a:extLst>
              <a:ext uri="{FF2B5EF4-FFF2-40B4-BE49-F238E27FC236}">
                <a16:creationId xmlns:a16="http://schemas.microsoft.com/office/drawing/2014/main" id="{27E7A2B7-3134-E747-A15E-5389214D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2" y="1888803"/>
            <a:ext cx="7222507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02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4954</TotalTime>
  <Words>1174</Words>
  <Application>Microsoft Macintosh PowerPoint</Application>
  <PresentationFormat>Breedbeeld</PresentationFormat>
  <Paragraphs>204</Paragraphs>
  <Slides>32</Slides>
  <Notes>2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Office-thema</vt:lpstr>
      <vt:lpstr>Survey analysis week 1 “the inference wars”</vt:lpstr>
      <vt:lpstr>Outline for today</vt:lpstr>
      <vt:lpstr>But first: Speed-dating!</vt:lpstr>
      <vt:lpstr>Survey data analysis</vt:lpstr>
      <vt:lpstr>Survey data analysis</vt:lpstr>
      <vt:lpstr>Why focus on Sampling?</vt:lpstr>
      <vt:lpstr>Links to other courses</vt:lpstr>
      <vt:lpstr>Sample </vt:lpstr>
      <vt:lpstr>The first inference war (1936-1952)</vt:lpstr>
      <vt:lpstr>The 1936 Literary Digest survey</vt:lpstr>
      <vt:lpstr>The 1936 Literary Digest survey</vt:lpstr>
      <vt:lpstr>1936-1948: Quota Sampling</vt:lpstr>
      <vt:lpstr>1948: Truman vs. Dewey</vt:lpstr>
      <vt:lpstr>Developments in statistics 1900-1930</vt:lpstr>
      <vt:lpstr>Sampling and the central limit theorem</vt:lpstr>
      <vt:lpstr>Sampling and the central limit theorem</vt:lpstr>
      <vt:lpstr>1952 onwards: Michigan election studies</vt:lpstr>
      <vt:lpstr>Design based inference</vt:lpstr>
      <vt:lpstr>Elements of design-based inference</vt:lpstr>
      <vt:lpstr>So, what led to the 2nd inference war?</vt:lpstr>
      <vt:lpstr>So, what led to the 2nd inference war?</vt:lpstr>
      <vt:lpstr>What is the 2nd inference war about?</vt:lpstr>
      <vt:lpstr>Election polling</vt:lpstr>
      <vt:lpstr>Inference peace remains as well: design-based dominant</vt:lpstr>
      <vt:lpstr>Class exercise</vt:lpstr>
      <vt:lpstr>Class exercise</vt:lpstr>
      <vt:lpstr>Class exercise (1)</vt:lpstr>
      <vt:lpstr>Class exercise (2)</vt:lpstr>
      <vt:lpstr>Class exercise (3)</vt:lpstr>
      <vt:lpstr>Class exercise (4)</vt:lpstr>
      <vt:lpstr>Class exercise (5)</vt:lpstr>
      <vt:lpstr>Next week: Total survey error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149</cp:revision>
  <cp:lastPrinted>2017-10-22T20:18:21Z</cp:lastPrinted>
  <dcterms:created xsi:type="dcterms:W3CDTF">2017-10-20T08:06:05Z</dcterms:created>
  <dcterms:modified xsi:type="dcterms:W3CDTF">2021-09-05T19:13:08Z</dcterms:modified>
</cp:coreProperties>
</file>